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f2eef35f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f2eef35f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f26ad5a7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f26ad5a7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f2eef35f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f2eef35f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f26ad5a7e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df26ad5a7e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f2eef35f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f2eef35f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f2eef3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df2eef3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f26ad5a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f26ad5a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f26ad5a7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f26ad5a7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f7f58057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f7f58057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f7f58057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f7f58057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f26ad5a7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f26ad5a7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f26ad5a7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df26ad5a7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df26ad5a7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df26ad5a7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kasperskytte.github.io/ampvis2/articles/ampvis2.html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irrors.dotsrc.org/cran/" TargetMode="External"/><Relationship Id="rId4" Type="http://schemas.openxmlformats.org/officeDocument/2006/relationships/hyperlink" Target="https://posit.co/download/rstudio-desktop/#download" TargetMode="External"/><Relationship Id="rId5" Type="http://schemas.openxmlformats.org/officeDocument/2006/relationships/hyperlink" Target="https://www.geeksforgeeks.org/how-to-install-r-studio-on-windows-and-linux/" TargetMode="External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github.com/msdueholm/MiDAS_5_PhD_course_2024/tree/main" TargetMode="External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github.com/msdueholm/MiDAS_5_PhD_course_2024/tree/main" TargetMode="External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hyperlink" Target="https://github.com/msdueholm/MiDAS_5_PhD_course_2024/tree/mai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202" y="0"/>
            <a:ext cx="68147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rgbClr val="261659"/>
                </a:solidFill>
              </a:rPr>
              <a:t>Hands-on: Setup</a:t>
            </a:r>
            <a:endParaRPr>
              <a:solidFill>
                <a:srgbClr val="261659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MiDAS course 2024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930" y="27425"/>
            <a:ext cx="2039870" cy="7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3849" y="3392650"/>
            <a:ext cx="3776325" cy="17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Install ampvis2 </a:t>
            </a:r>
            <a:r>
              <a:rPr lang="da" sz="2058">
                <a:solidFill>
                  <a:schemeClr val="dk2"/>
                </a:solidFill>
              </a:rPr>
              <a:t>(</a:t>
            </a:r>
            <a:r>
              <a:rPr lang="da" sz="1566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https://kasperskytte.github.io/ampvis2/articles/ampvis2.html</a:t>
            </a:r>
            <a:r>
              <a:rPr lang="da" sz="2050">
                <a:solidFill>
                  <a:schemeClr val="dk2"/>
                </a:solidFill>
              </a:rPr>
              <a:t>)</a:t>
            </a:r>
            <a:r>
              <a:rPr lang="da" sz="3466"/>
              <a:t> </a:t>
            </a:r>
            <a:endParaRPr sz="3466"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311700" y="1110550"/>
            <a:ext cx="8520600" cy="37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 the R terminal: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>
                <a:latin typeface="Courier New"/>
                <a:ea typeface="Courier New"/>
                <a:cs typeface="Courier New"/>
                <a:sym typeface="Courier New"/>
              </a:rPr>
              <a:t>install.packages("remotes")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a">
                <a:latin typeface="Courier New"/>
                <a:ea typeface="Courier New"/>
                <a:cs typeface="Courier New"/>
                <a:sym typeface="Courier New"/>
              </a:rPr>
              <a:t>remotes::install_github("kasperskytte/ampvis2")</a:t>
            </a:r>
            <a:endParaRPr sz="951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a"/>
              <a:t>Other needed packages: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a">
                <a:latin typeface="Courier New"/>
                <a:ea typeface="Courier New"/>
                <a:cs typeface="Courier New"/>
                <a:sym typeface="Courier New"/>
              </a:rPr>
              <a:t>install.packages("dplyr")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/>
              <a:t>Load packages (do for all packages):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>
                <a:latin typeface="Courier New"/>
                <a:ea typeface="Courier New"/>
                <a:cs typeface="Courier New"/>
                <a:sym typeface="Courier New"/>
              </a:rPr>
              <a:t>library</a:t>
            </a:r>
            <a:r>
              <a:rPr lang="da">
                <a:latin typeface="Courier New"/>
                <a:ea typeface="Courier New"/>
                <a:cs typeface="Courier New"/>
                <a:sym typeface="Courier New"/>
              </a:rPr>
              <a:t>("ampvis2")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>
                <a:latin typeface="Courier New"/>
                <a:ea typeface="Courier New"/>
                <a:cs typeface="Courier New"/>
                <a:sym typeface="Courier New"/>
              </a:rPr>
              <a:t>library("dplyr")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" name="Google Shape;16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Load data into ampvis object</a:t>
            </a:r>
            <a:endParaRPr/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311700" y="1000075"/>
            <a:ext cx="4922400" cy="3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Metadata: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V13_metadata = 'data/V13_metadata.txt'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ASV table: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V13_ASVtab = 'data/V13_ASVtab.txt'</a:t>
            </a: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Taxonomy: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V13_tax = 'data/V13_ASV_MiDAS_5.3.sintax'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ASVs (fasta sequences):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ASV='data/V13_ASV.fa'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Load into ampvis: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d13 &lt;- amp_load(otutable = V13_ASVtab, 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                taxonomy = V13_tax,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                metadata = V13_metadata,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                fasta = ASV)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b="66897" l="0" r="0" t="0"/>
          <a:stretch/>
        </p:blipFill>
        <p:spPr>
          <a:xfrm>
            <a:off x="4504325" y="3058700"/>
            <a:ext cx="4404950" cy="168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7799925" y="3179400"/>
            <a:ext cx="91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000">
                <a:solidFill>
                  <a:schemeClr val="dk2"/>
                </a:solidFill>
              </a:rPr>
              <a:t>(optional)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173" name="Google Shape;17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311700" y="574075"/>
            <a:ext cx="42603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Typical amplicon analysis workflow in ampvis2</a:t>
            </a:r>
            <a:endParaRPr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097" y="296200"/>
            <a:ext cx="3931853" cy="455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Step by step</a:t>
            </a:r>
            <a:endParaRPr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Install R and Rstudio (if not done)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Install </a:t>
            </a:r>
            <a:r>
              <a:rPr i="1" lang="da"/>
              <a:t>ampvis2 </a:t>
            </a:r>
            <a:r>
              <a:rPr lang="da"/>
              <a:t>in Rstudio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Download data from github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Load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Explore data! </a:t>
            </a:r>
            <a:endParaRPr/>
          </a:p>
        </p:txBody>
      </p:sp>
      <p:sp>
        <p:nvSpPr>
          <p:cNvPr id="189" name="Google Shape;1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Break and R support</a:t>
            </a:r>
            <a:endParaRPr/>
          </a:p>
        </p:txBody>
      </p:sp>
      <p:sp>
        <p:nvSpPr>
          <p:cNvPr id="196" name="Google Shape;196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Step by step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Install R and Rstudio (if not done)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Install </a:t>
            </a:r>
            <a:r>
              <a:rPr i="1" lang="da"/>
              <a:t>ampvis2 </a:t>
            </a:r>
            <a:r>
              <a:rPr lang="da"/>
              <a:t>in Rstudio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Download data from github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Load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a"/>
              <a:t>Explore data! </a:t>
            </a:r>
            <a:endParaRPr/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Install R and Rstudio 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Download R: </a:t>
            </a:r>
            <a:r>
              <a:rPr lang="da" u="sng">
                <a:solidFill>
                  <a:schemeClr val="hlink"/>
                </a:solidFill>
                <a:hlinkClick r:id="rId3"/>
              </a:rPr>
              <a:t>https://mirrors.dotsrc.org/cran/</a:t>
            </a:r>
            <a:r>
              <a:rPr lang="da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/>
              <a:t>Download Rstudio: </a:t>
            </a:r>
            <a:r>
              <a:rPr lang="da" u="sng">
                <a:solidFill>
                  <a:schemeClr val="hlink"/>
                </a:solidFill>
                <a:hlinkClick r:id="rId4"/>
              </a:rPr>
              <a:t>https://posit.co/download/rstudio-desktop/#download</a:t>
            </a:r>
            <a:r>
              <a:rPr lang="da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/>
              <a:t>See guide: </a:t>
            </a:r>
            <a:r>
              <a:rPr lang="da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https://www.geeksforgeeks.org/how-to-install-r-studio-on-windows-and-linux/</a:t>
            </a:r>
            <a:r>
              <a:rPr lang="da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Find and download data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4555275" y="50150"/>
            <a:ext cx="461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100" u="sng">
                <a:solidFill>
                  <a:schemeClr val="hlink"/>
                </a:solidFill>
                <a:hlinkClick r:id="rId4"/>
              </a:rPr>
              <a:t>https://github.com/msdueholm/MiDAS_5_PhD_course_2024/tree/main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2825" y="1194975"/>
            <a:ext cx="5599626" cy="36364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Find and download data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4555275" y="50150"/>
            <a:ext cx="461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100" u="sng">
                <a:solidFill>
                  <a:schemeClr val="hlink"/>
                </a:solidFill>
                <a:hlinkClick r:id="rId4"/>
              </a:rPr>
              <a:t>https://github.com/msdueholm/MiDAS_5_PhD_course_2024/tree/main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2825" y="1194975"/>
            <a:ext cx="5599626" cy="36364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5" name="Google Shape;95;p17"/>
          <p:cNvSpPr/>
          <p:nvPr/>
        </p:nvSpPr>
        <p:spPr>
          <a:xfrm>
            <a:off x="6291625" y="2277100"/>
            <a:ext cx="480300" cy="2373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025" y="1152475"/>
            <a:ext cx="5567324" cy="36154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3" name="Google Shape;103;p18"/>
          <p:cNvCxnSpPr/>
          <p:nvPr/>
        </p:nvCxnSpPr>
        <p:spPr>
          <a:xfrm flipH="1" rot="10800000">
            <a:off x="5034350" y="3603463"/>
            <a:ext cx="414600" cy="4851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8"/>
          <p:cNvSpPr/>
          <p:nvPr/>
        </p:nvSpPr>
        <p:spPr>
          <a:xfrm>
            <a:off x="6282825" y="2261175"/>
            <a:ext cx="480300" cy="2373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Find and download data</a:t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4555275" y="50150"/>
            <a:ext cx="4618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100" u="sng">
                <a:solidFill>
                  <a:schemeClr val="hlink"/>
                </a:solidFill>
                <a:hlinkClick r:id="rId5"/>
              </a:rPr>
              <a:t>https://github.com/msdueholm/MiDAS_5_PhD_course_2024/tree/main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825" y="144838"/>
            <a:ext cx="6640374" cy="48538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825" y="144838"/>
            <a:ext cx="6640374" cy="48538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5" name="Google Shape;125;p20"/>
          <p:cNvCxnSpPr/>
          <p:nvPr/>
        </p:nvCxnSpPr>
        <p:spPr>
          <a:xfrm flipH="1">
            <a:off x="4028275" y="2222500"/>
            <a:ext cx="813600" cy="225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20"/>
          <p:cNvSpPr txBox="1"/>
          <p:nvPr/>
        </p:nvSpPr>
        <p:spPr>
          <a:xfrm>
            <a:off x="4932100" y="1955613"/>
            <a:ext cx="13281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Raw ASVs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27" name="Google Shape;127;p20"/>
          <p:cNvCxnSpPr/>
          <p:nvPr/>
        </p:nvCxnSpPr>
        <p:spPr>
          <a:xfrm flipH="1">
            <a:off x="4506800" y="2592925"/>
            <a:ext cx="714300" cy="795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20"/>
          <p:cNvSpPr txBox="1"/>
          <p:nvPr/>
        </p:nvSpPr>
        <p:spPr>
          <a:xfrm>
            <a:off x="5354500" y="2303300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MiDAS 5.3 taxonomy 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29" name="Google Shape;129;p20"/>
          <p:cNvCxnSpPr/>
          <p:nvPr/>
        </p:nvCxnSpPr>
        <p:spPr>
          <a:xfrm rot="10800000">
            <a:off x="4039225" y="3139600"/>
            <a:ext cx="1190700" cy="354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20"/>
          <p:cNvSpPr txBox="1"/>
          <p:nvPr/>
        </p:nvSpPr>
        <p:spPr>
          <a:xfrm>
            <a:off x="5274025" y="2972888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ASV table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31" name="Google Shape;131;p20"/>
          <p:cNvCxnSpPr/>
          <p:nvPr/>
        </p:nvCxnSpPr>
        <p:spPr>
          <a:xfrm rot="10800000">
            <a:off x="4118725" y="3395600"/>
            <a:ext cx="1155300" cy="1410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20"/>
          <p:cNvSpPr txBox="1"/>
          <p:nvPr/>
        </p:nvSpPr>
        <p:spPr>
          <a:xfrm>
            <a:off x="5274025" y="3343025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Sample metadata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 flipH="1">
            <a:off x="5062375" y="2910425"/>
            <a:ext cx="732000" cy="90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20"/>
          <p:cNvSpPr txBox="1"/>
          <p:nvPr/>
        </p:nvSpPr>
        <p:spPr>
          <a:xfrm>
            <a:off x="5759600" y="2649325"/>
            <a:ext cx="19575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SILVA taxonomy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35" name="Google Shape;135;p20"/>
          <p:cNvCxnSpPr/>
          <p:nvPr/>
        </p:nvCxnSpPr>
        <p:spPr>
          <a:xfrm>
            <a:off x="3164325" y="2347625"/>
            <a:ext cx="0" cy="1134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0"/>
          <p:cNvSpPr txBox="1"/>
          <p:nvPr/>
        </p:nvSpPr>
        <p:spPr>
          <a:xfrm rot="-5400000">
            <a:off x="2319125" y="2700650"/>
            <a:ext cx="1138200" cy="4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V1-3 data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825" y="144838"/>
            <a:ext cx="6640374" cy="48538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6" name="Google Shape;146;p21"/>
          <p:cNvCxnSpPr/>
          <p:nvPr/>
        </p:nvCxnSpPr>
        <p:spPr>
          <a:xfrm flipH="1">
            <a:off x="4506800" y="2592925"/>
            <a:ext cx="714300" cy="795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1"/>
          <p:cNvSpPr txBox="1"/>
          <p:nvPr/>
        </p:nvSpPr>
        <p:spPr>
          <a:xfrm>
            <a:off x="5354500" y="2303300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MiDAS 5.3 taxonomy 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48" name="Google Shape;148;p21"/>
          <p:cNvCxnSpPr/>
          <p:nvPr/>
        </p:nvCxnSpPr>
        <p:spPr>
          <a:xfrm rot="10800000">
            <a:off x="4039225" y="3139600"/>
            <a:ext cx="1190700" cy="354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21"/>
          <p:cNvSpPr txBox="1"/>
          <p:nvPr/>
        </p:nvSpPr>
        <p:spPr>
          <a:xfrm>
            <a:off x="5274025" y="2972888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ASV table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50" name="Google Shape;150;p21"/>
          <p:cNvCxnSpPr/>
          <p:nvPr/>
        </p:nvCxnSpPr>
        <p:spPr>
          <a:xfrm rot="10800000">
            <a:off x="4118725" y="3395600"/>
            <a:ext cx="1155300" cy="1410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21"/>
          <p:cNvSpPr txBox="1"/>
          <p:nvPr/>
        </p:nvSpPr>
        <p:spPr>
          <a:xfrm>
            <a:off x="5274025" y="3343025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Sample metadata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52" name="Google Shape;152;p21"/>
          <p:cNvCxnSpPr/>
          <p:nvPr/>
        </p:nvCxnSpPr>
        <p:spPr>
          <a:xfrm>
            <a:off x="3164325" y="2347625"/>
            <a:ext cx="0" cy="1134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1"/>
          <p:cNvSpPr txBox="1"/>
          <p:nvPr/>
        </p:nvSpPr>
        <p:spPr>
          <a:xfrm rot="-5400000">
            <a:off x="2319125" y="2700650"/>
            <a:ext cx="1138200" cy="41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V1-3 data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54" name="Google Shape;154;p21"/>
          <p:cNvCxnSpPr/>
          <p:nvPr/>
        </p:nvCxnSpPr>
        <p:spPr>
          <a:xfrm flipH="1">
            <a:off x="4028275" y="2222500"/>
            <a:ext cx="813600" cy="2256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1"/>
          <p:cNvSpPr txBox="1"/>
          <p:nvPr/>
        </p:nvSpPr>
        <p:spPr>
          <a:xfrm>
            <a:off x="4932100" y="1955613"/>
            <a:ext cx="13281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Raw ASVs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56" name="Google Shape;15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